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6"/>
  </p:notesMasterIdLst>
  <p:sldIdLst>
    <p:sldId id="256" r:id="rId2"/>
    <p:sldId id="257" r:id="rId3"/>
    <p:sldId id="258" r:id="rId4"/>
    <p:sldId id="260" r:id="rId5"/>
    <p:sldId id="272" r:id="rId6"/>
    <p:sldId id="262" r:id="rId7"/>
    <p:sldId id="263" r:id="rId8"/>
    <p:sldId id="264" r:id="rId9"/>
    <p:sldId id="265" r:id="rId10"/>
    <p:sldId id="266" r:id="rId11"/>
    <p:sldId id="268" r:id="rId12"/>
    <p:sldId id="269" r:id="rId13"/>
    <p:sldId id="270" r:id="rId14"/>
    <p:sldId id="271" r:id="rId1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57" d="100"/>
          <a:sy n="57" d="100"/>
        </p:scale>
        <p:origin x="-135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theme" Target="theme/theme1.xml"/><Relationship Id="rId21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notesMaster" Target="notesMasters/notesMaster1.xml"/><Relationship Id="rId17" Type="http://schemas.openxmlformats.org/officeDocument/2006/relationships/printerSettings" Target="printerSettings/printerSettings1.bin"/><Relationship Id="rId18" Type="http://schemas.openxmlformats.org/officeDocument/2006/relationships/presProps" Target="presProps.xml"/><Relationship Id="rId1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93CA3D-4017-0748-89B9-A850ED264C3D}" type="datetimeFigureOut">
              <a:rPr lang="en-US" smtClean="0"/>
              <a:t>17-10-30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997E08-B0E1-174A-A4A2-52F33BD8FF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29159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Image from: https://</a:t>
            </a:r>
            <a:r>
              <a:rPr lang="en-US" dirty="0" err="1" smtClean="0"/>
              <a:t>www.scratchapixel.com</a:t>
            </a:r>
            <a:r>
              <a:rPr lang="en-US" dirty="0" smtClean="0"/>
              <a:t>/lessons/3d-basic-rendering/introduction-to-shading/reflection-refraction-</a:t>
            </a:r>
            <a:r>
              <a:rPr lang="en-US" dirty="0" err="1" smtClean="0"/>
              <a:t>fresnel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997E08-B0E1-174A-A4A2-52F33BD8FF42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29045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Image from: http://moodle2.rockyview.ab.ca/mod/book/tool/print/</a:t>
            </a:r>
            <a:r>
              <a:rPr lang="en-US" dirty="0" err="1" smtClean="0"/>
              <a:t>index.php?id</a:t>
            </a:r>
            <a:r>
              <a:rPr lang="en-US" dirty="0" smtClean="0"/>
              <a:t>=57261&amp;chapterid=31844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997E08-B0E1-174A-A4A2-52F33BD8FF42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486697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Image from: https://www.123rf.com/stock-photo/</a:t>
            </a:r>
            <a:r>
              <a:rPr lang="en-US" smtClean="0"/>
              <a:t>view_from_below.html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997E08-B0E1-174A-A4A2-52F33BD8FF4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615153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Link: https://</a:t>
            </a:r>
            <a:r>
              <a:rPr lang="en-US" dirty="0" err="1" smtClean="0"/>
              <a:t>www.youtube.com</a:t>
            </a:r>
            <a:r>
              <a:rPr lang="en-US" dirty="0" smtClean="0"/>
              <a:t>/</a:t>
            </a:r>
            <a:r>
              <a:rPr lang="en-US" dirty="0" err="1" smtClean="0"/>
              <a:t>watch?v</a:t>
            </a:r>
            <a:r>
              <a:rPr lang="en-US" dirty="0" smtClean="0"/>
              <a:t>=0MwMkBET_5I</a:t>
            </a:r>
          </a:p>
          <a:p>
            <a:r>
              <a:rPr lang="en-US" dirty="0" smtClean="0"/>
              <a:t>Watch the first part</a:t>
            </a:r>
            <a:r>
              <a:rPr lang="en-US" baseline="0" dirty="0" smtClean="0"/>
              <a:t> of the video, not all of it…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C24E72-1CF7-4BDA-AB6B-A23438E60A2E}" type="slidenum">
              <a:rPr lang="en-CA" smtClean="0"/>
              <a:t>12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57497226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Video</a:t>
            </a:r>
            <a:r>
              <a:rPr lang="en-US" baseline="0" dirty="0" smtClean="0"/>
              <a:t> link: https://</a:t>
            </a:r>
            <a:r>
              <a:rPr lang="en-US" baseline="0" dirty="0" err="1" smtClean="0"/>
              <a:t>www.youtube.com</a:t>
            </a:r>
            <a:r>
              <a:rPr lang="en-US" baseline="0" dirty="0" smtClean="0"/>
              <a:t>/</a:t>
            </a:r>
            <a:r>
              <a:rPr lang="en-US" baseline="0" dirty="0" err="1" smtClean="0"/>
              <a:t>watch?v</a:t>
            </a:r>
            <a:r>
              <a:rPr lang="en-US" baseline="0" smtClean="0"/>
              <a:t>=DR-8ZRCHCXI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997E08-B0E1-174A-A4A2-52F33BD8FF42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81520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CA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B4D59-30F5-724B-B9E0-8BBDA9DBCA03}" type="datetimeFigureOut">
              <a:rPr lang="en-US" smtClean="0"/>
              <a:t>17-10-30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66CFA1-8F40-EC4C-92CE-0EA404E839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49829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B4D59-30F5-724B-B9E0-8BBDA9DBCA03}" type="datetimeFigureOut">
              <a:rPr lang="en-US" smtClean="0"/>
              <a:t>17-10-30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66CFA1-8F40-EC4C-92CE-0EA404E839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75437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B4D59-30F5-724B-B9E0-8BBDA9DBCA03}" type="datetimeFigureOut">
              <a:rPr lang="en-US" smtClean="0"/>
              <a:t>17-10-30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66CFA1-8F40-EC4C-92CE-0EA404E839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24189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B4D59-30F5-724B-B9E0-8BBDA9DBCA03}" type="datetimeFigureOut">
              <a:rPr lang="en-US" smtClean="0"/>
              <a:t>17-10-30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66CFA1-8F40-EC4C-92CE-0EA404E839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67008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B4D59-30F5-724B-B9E0-8BBDA9DBCA03}" type="datetimeFigureOut">
              <a:rPr lang="en-US" smtClean="0"/>
              <a:t>17-10-30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66CFA1-8F40-EC4C-92CE-0EA404E839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02050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B4D59-30F5-724B-B9E0-8BBDA9DBCA03}" type="datetimeFigureOut">
              <a:rPr lang="en-US" smtClean="0"/>
              <a:t>17-10-30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66CFA1-8F40-EC4C-92CE-0EA404E839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2638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B4D59-30F5-724B-B9E0-8BBDA9DBCA03}" type="datetimeFigureOut">
              <a:rPr lang="en-US" smtClean="0"/>
              <a:t>17-10-30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66CFA1-8F40-EC4C-92CE-0EA404E839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5603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B4D59-30F5-724B-B9E0-8BBDA9DBCA03}" type="datetimeFigureOut">
              <a:rPr lang="en-US" smtClean="0"/>
              <a:t>17-10-30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66CFA1-8F40-EC4C-92CE-0EA404E839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84120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B4D59-30F5-724B-B9E0-8BBDA9DBCA03}" type="datetimeFigureOut">
              <a:rPr lang="en-US" smtClean="0"/>
              <a:t>17-10-30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66CFA1-8F40-EC4C-92CE-0EA404E839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75735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B4D59-30F5-724B-B9E0-8BBDA9DBCA03}" type="datetimeFigureOut">
              <a:rPr lang="en-US" smtClean="0"/>
              <a:t>17-10-30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66CFA1-8F40-EC4C-92CE-0EA404E839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103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B4D59-30F5-724B-B9E0-8BBDA9DBCA03}" type="datetimeFigureOut">
              <a:rPr lang="en-US" smtClean="0"/>
              <a:t>17-10-30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66CFA1-8F40-EC4C-92CE-0EA404E839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71884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BB4D59-30F5-724B-B9E0-8BBDA9DBCA03}" type="datetimeFigureOut">
              <a:rPr lang="en-US" smtClean="0"/>
              <a:t>17-10-30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66CFA1-8F40-EC4C-92CE-0EA404E839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39324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3.png"/><Relationship Id="rId3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0MwMkBET_5I" TargetMode="External"/><Relationship Id="rId4" Type="http://schemas.openxmlformats.org/officeDocument/2006/relationships/image" Target="../media/image15.png"/><Relationship Id="rId5" Type="http://schemas.openxmlformats.org/officeDocument/2006/relationships/image" Target="../media/image16.png"/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7.png"/><Relationship Id="rId3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hyperlink" Target="https://www.youtube.com/watch?v=DR-8ZRCHCXI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5.png"/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6.jp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7.png"/><Relationship Id="rId3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0.png"/><Relationship Id="rId3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Partial Reflection &amp; Total Internal Reflection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FF"/>
                </a:solidFill>
              </a:rPr>
              <a:t>11.2</a:t>
            </a:r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666803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Glass Prisms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87624" y="1524000"/>
            <a:ext cx="3905584" cy="4663440"/>
          </a:xfrm>
        </p:spPr>
        <p:txBody>
          <a:bodyPr>
            <a:normAutofit/>
          </a:bodyPr>
          <a:lstStyle/>
          <a:p>
            <a:r>
              <a:rPr lang="en-CA" dirty="0"/>
              <a:t>The critical angle between glass and air is less than </a:t>
            </a:r>
            <a:r>
              <a:rPr lang="en-CA" dirty="0" smtClean="0"/>
              <a:t>45. </a:t>
            </a:r>
          </a:p>
          <a:p>
            <a:r>
              <a:rPr lang="en-CA" dirty="0"/>
              <a:t>The prisms shown </a:t>
            </a:r>
            <a:r>
              <a:rPr lang="en-CA" dirty="0" smtClean="0"/>
              <a:t>change </a:t>
            </a:r>
            <a:r>
              <a:rPr lang="en-CA" dirty="0"/>
              <a:t>the direction of the incoming ray of </a:t>
            </a:r>
            <a:r>
              <a:rPr lang="en-CA" dirty="0" smtClean="0"/>
              <a:t>light</a:t>
            </a:r>
          </a:p>
          <a:p>
            <a:pPr lvl="1"/>
            <a:r>
              <a:rPr lang="en-CA" dirty="0" smtClean="0"/>
              <a:t>A: 90 degrees</a:t>
            </a:r>
          </a:p>
          <a:p>
            <a:pPr lvl="1"/>
            <a:r>
              <a:rPr lang="en-CA" dirty="0" smtClean="0"/>
              <a:t>B: 180 degrees</a:t>
            </a:r>
          </a:p>
          <a:p>
            <a:pPr lvl="1"/>
            <a:r>
              <a:rPr lang="en-CA" dirty="0" smtClean="0"/>
              <a:t>C: 180 degrees</a:t>
            </a:r>
            <a:endParaRPr lang="en-CA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1556792"/>
            <a:ext cx="3426346" cy="3384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4814344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CA" dirty="0" smtClean="0"/>
              <a:t>Applications of Total Internal Reflection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CA" dirty="0" smtClean="0"/>
              <a:t>Binoculars</a:t>
            </a:r>
          </a:p>
          <a:p>
            <a:r>
              <a:rPr lang="en-CA" dirty="0" smtClean="0"/>
              <a:t>Retroreflectors</a:t>
            </a:r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3068960"/>
            <a:ext cx="2746428" cy="30243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1" y="3068960"/>
            <a:ext cx="3744416" cy="30243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120254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Applications – </a:t>
            </a:r>
            <a:r>
              <a:rPr lang="en-CA" dirty="0" smtClean="0">
                <a:hlinkClick r:id="rId3"/>
              </a:rPr>
              <a:t>Optical Fibers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en-CA" dirty="0" smtClean="0"/>
              <a:t>Contain </a:t>
            </a:r>
            <a:r>
              <a:rPr lang="en-CA" dirty="0"/>
              <a:t>a glass core surrounded by cladding made from another type of glass that has a lower index of refraction</a:t>
            </a:r>
            <a:r>
              <a:rPr lang="en-CA" dirty="0" smtClean="0"/>
              <a:t>.</a:t>
            </a:r>
          </a:p>
          <a:p>
            <a:r>
              <a:rPr lang="en-CA" dirty="0" smtClean="0"/>
              <a:t> </a:t>
            </a:r>
            <a:r>
              <a:rPr lang="en-CA" dirty="0"/>
              <a:t>Such fibres achieve total internal reflection, which allows data to be transmitted.</a:t>
            </a:r>
          </a:p>
          <a:p>
            <a:endParaRPr lang="en-CA" dirty="0" smtClean="0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1556792"/>
            <a:ext cx="2664183" cy="21642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4476750"/>
            <a:ext cx="3379291" cy="2097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1592202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Applications – Fibre Optics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87624" y="1340768"/>
            <a:ext cx="4104456" cy="5328592"/>
          </a:xfrm>
        </p:spPr>
        <p:txBody>
          <a:bodyPr>
            <a:normAutofit lnSpcReduction="10000"/>
          </a:bodyPr>
          <a:lstStyle/>
          <a:p>
            <a:r>
              <a:rPr lang="en-CA" dirty="0" smtClean="0"/>
              <a:t>Telecommunications</a:t>
            </a:r>
          </a:p>
          <a:p>
            <a:pPr lvl="1"/>
            <a:r>
              <a:rPr lang="en-CA" dirty="0"/>
              <a:t>signals are not affected by electrical storms</a:t>
            </a:r>
          </a:p>
          <a:p>
            <a:pPr lvl="1"/>
            <a:r>
              <a:rPr lang="en-CA" dirty="0"/>
              <a:t> more signals can be carried with less energy loss</a:t>
            </a:r>
          </a:p>
          <a:p>
            <a:pPr lvl="1"/>
            <a:r>
              <a:rPr lang="en-CA" dirty="0"/>
              <a:t> the cables are smaller and </a:t>
            </a:r>
            <a:r>
              <a:rPr lang="en-CA" dirty="0" smtClean="0"/>
              <a:t>lighter</a:t>
            </a:r>
          </a:p>
          <a:p>
            <a:r>
              <a:rPr lang="en-CA" dirty="0" smtClean="0"/>
              <a:t>Medicine – Endoscopes</a:t>
            </a:r>
          </a:p>
          <a:p>
            <a:pPr lvl="1"/>
            <a:r>
              <a:rPr lang="en-CA" dirty="0" smtClean="0"/>
              <a:t>One </a:t>
            </a:r>
            <a:r>
              <a:rPr lang="en-CA" dirty="0"/>
              <a:t>bundle carries light into </a:t>
            </a:r>
            <a:r>
              <a:rPr lang="en-CA" dirty="0" smtClean="0"/>
              <a:t>the required area, </a:t>
            </a:r>
            <a:r>
              <a:rPr lang="en-CA" dirty="0"/>
              <a:t>while another bundle carries an image of the area back to a monitor. </a:t>
            </a:r>
            <a:endParaRPr lang="en-CA" dirty="0" smtClean="0"/>
          </a:p>
          <a:p>
            <a:endParaRPr lang="en-CA" dirty="0" smtClean="0"/>
          </a:p>
          <a:p>
            <a:pPr lvl="1"/>
            <a:endParaRPr lang="en-CA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8895" y="1248515"/>
            <a:ext cx="3155553" cy="20364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3429000"/>
            <a:ext cx="3625999" cy="31683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956642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Review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Great summary of refraction </a:t>
            </a:r>
            <a:r>
              <a:rPr lang="en-US" dirty="0" smtClean="0">
                <a:hlinkClick r:id="rId3"/>
              </a:rPr>
              <a:t>here</a:t>
            </a:r>
            <a:r>
              <a:rPr lang="en-US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03486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shad-fresnel2.png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085" b="10085"/>
          <a:stretch>
            <a:fillRect/>
          </a:stretch>
        </p:blipFill>
        <p:spPr>
          <a:xfrm>
            <a:off x="457200" y="446088"/>
            <a:ext cx="8229600" cy="5883275"/>
          </a:xfrm>
        </p:spPr>
      </p:pic>
    </p:spTree>
    <p:extLst>
      <p:ext uri="{BB962C8B-B14F-4D97-AF65-F5344CB8AC3E}">
        <p14:creationId xmlns:p14="http://schemas.microsoft.com/office/powerpoint/2010/main" val="46833605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Partial Reflection and Refraction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Both reflection and refraction occur when light hits the boundary between 2 media.</a:t>
            </a:r>
          </a:p>
          <a:p>
            <a:r>
              <a:rPr lang="en-US" dirty="0" smtClean="0"/>
              <a:t>The relative amount of each depends on the angle of incidence</a:t>
            </a:r>
            <a:endParaRPr lang="en-US" dirty="0"/>
          </a:p>
        </p:txBody>
      </p:sp>
      <p:pic>
        <p:nvPicPr>
          <p:cNvPr id="7" name="Content Placeholder 6" descr="p30_m5_042_l.jpg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5480" b="-1548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84893134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03648" y="260648"/>
            <a:ext cx="7498080" cy="1143000"/>
          </a:xfrm>
        </p:spPr>
        <p:txBody>
          <a:bodyPr>
            <a:normAutofit fontScale="90000"/>
          </a:bodyPr>
          <a:lstStyle/>
          <a:p>
            <a:r>
              <a:rPr lang="en-CA" dirty="0" smtClean="0"/>
              <a:t>Partial Reflection and Refraction</a:t>
            </a:r>
            <a:endParaRPr lang="en-CA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>
          <a:xfrm>
            <a:off x="1115616" y="1379984"/>
            <a:ext cx="4746117" cy="1832992"/>
          </a:xfrm>
        </p:spPr>
        <p:txBody>
          <a:bodyPr/>
          <a:lstStyle/>
          <a:p>
            <a:r>
              <a:rPr lang="en-CA" dirty="0"/>
              <a:t>As the angle of incidence increases more light will be reflected and less refracted. </a:t>
            </a:r>
          </a:p>
          <a:p>
            <a:endParaRPr lang="en-CA" dirty="0"/>
          </a:p>
          <a:p>
            <a:endParaRPr lang="en-CA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59" y="1268760"/>
            <a:ext cx="3131841" cy="43204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746" y="2852936"/>
            <a:ext cx="2376264" cy="2376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4259493"/>
            <a:ext cx="2376263" cy="2376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818406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ontent Placeholder 6" descr="41333671-silhouette-of-two-ships-prom-underwater-scuba-diving-perspective-of-ship-or-boat.jpg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94" r="3394"/>
          <a:stretch>
            <a:fillRect/>
          </a:stretch>
        </p:blipFill>
        <p:spPr>
          <a:xfrm>
            <a:off x="457200" y="468313"/>
            <a:ext cx="8229600" cy="5905500"/>
          </a:xfrm>
        </p:spPr>
      </p:pic>
    </p:spTree>
    <p:extLst>
      <p:ext uri="{BB962C8B-B14F-4D97-AF65-F5344CB8AC3E}">
        <p14:creationId xmlns:p14="http://schemas.microsoft.com/office/powerpoint/2010/main" val="36159441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Rearview Mirror</a:t>
            </a:r>
            <a:endParaRPr lang="en-CA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>
          <a:xfrm>
            <a:off x="1435608" y="1523999"/>
            <a:ext cx="3928480" cy="5073353"/>
          </a:xfrm>
        </p:spPr>
        <p:txBody>
          <a:bodyPr>
            <a:normAutofit lnSpcReduction="10000"/>
          </a:bodyPr>
          <a:lstStyle/>
          <a:p>
            <a:r>
              <a:rPr lang="en-CA" dirty="0"/>
              <a:t>During daytime driving, the mirror is adjusted so the light that hits the mirror is directed at the driver’s eyes.</a:t>
            </a:r>
          </a:p>
          <a:p>
            <a:pPr marL="82296" indent="0">
              <a:buNone/>
            </a:pPr>
            <a:endParaRPr lang="en-CA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1475656" y="3933056"/>
            <a:ext cx="3657600" cy="2470408"/>
          </a:xfrm>
        </p:spPr>
        <p:txBody>
          <a:bodyPr>
            <a:normAutofit lnSpcReduction="10000"/>
          </a:bodyPr>
          <a:lstStyle/>
          <a:p>
            <a:r>
              <a:rPr lang="en-CA" dirty="0"/>
              <a:t>At night, the driver can flip a switch that tilts the mirror, reducing the amount of light directed at the driver’s eyes.</a:t>
            </a:r>
          </a:p>
          <a:p>
            <a:endParaRPr lang="en-CA" dirty="0"/>
          </a:p>
        </p:txBody>
      </p:sp>
      <p:sp>
        <p:nvSpPr>
          <p:cNvPr id="7" name="TextBox 6"/>
          <p:cNvSpPr txBox="1"/>
          <p:nvPr/>
        </p:nvSpPr>
        <p:spPr>
          <a:xfrm>
            <a:off x="2339752" y="1196752"/>
            <a:ext cx="31683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CA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1566084"/>
            <a:ext cx="3048804" cy="19375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4149080"/>
            <a:ext cx="3048804" cy="22322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9166394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Total Internal Reflection</a:t>
            </a:r>
            <a:endParaRPr lang="en-CA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CA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7" y="1412776"/>
            <a:ext cx="7068277" cy="53012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5518032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Total Internal Reflection</a:t>
            </a:r>
            <a:endParaRPr lang="en-CA" dirty="0"/>
          </a:p>
        </p:txBody>
      </p:sp>
      <p:sp>
        <p:nvSpPr>
          <p:cNvPr id="5" name="Content Placeholder 4"/>
          <p:cNvSpPr txBox="1">
            <a:spLocks noGrp="1"/>
          </p:cNvSpPr>
          <p:nvPr>
            <p:ph sz="half" idx="1"/>
          </p:nvPr>
        </p:nvSpPr>
        <p:spPr>
          <a:xfrm>
            <a:off x="1435608" y="1524000"/>
            <a:ext cx="7168840" cy="46935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CA" sz="2400" b="1" dirty="0"/>
              <a:t>Critical </a:t>
            </a:r>
            <a:r>
              <a:rPr lang="en-CA" sz="2400" b="1" dirty="0" smtClean="0"/>
              <a:t>Angle:</a:t>
            </a:r>
            <a:r>
              <a:rPr lang="en-CA" sz="2400" dirty="0"/>
              <a:t> </a:t>
            </a:r>
            <a:r>
              <a:rPr lang="en-CA" sz="2400" dirty="0" smtClean="0"/>
              <a:t>angle of incidence that produces an angle of refraction of 90 degrees</a:t>
            </a:r>
          </a:p>
          <a:p>
            <a:pPr marL="82296" indent="0">
              <a:buNone/>
              <a:defRPr/>
            </a:pPr>
            <a:endParaRPr lang="en-CA" sz="2400" dirty="0"/>
          </a:p>
          <a:p>
            <a:pPr>
              <a:defRPr/>
            </a:pPr>
            <a:r>
              <a:rPr lang="en-CA" sz="2400" b="1" dirty="0"/>
              <a:t>Total Internal Reflection (TIR):</a:t>
            </a:r>
            <a:endParaRPr lang="en-CA" sz="2400" dirty="0"/>
          </a:p>
          <a:p>
            <a:pPr marL="342900" indent="-342900">
              <a:buFont typeface="Arial" pitchFamily="34" charset="0"/>
              <a:buChar char="•"/>
              <a:defRPr/>
            </a:pPr>
            <a:r>
              <a:rPr lang="en-CA" sz="2400" dirty="0"/>
              <a:t>occurs when the angle of incidence increases past the critical angle.</a:t>
            </a:r>
          </a:p>
          <a:p>
            <a:pPr marL="342900" indent="-342900">
              <a:buFont typeface="Arial" pitchFamily="34" charset="0"/>
              <a:buChar char="•"/>
              <a:defRPr/>
            </a:pPr>
            <a:r>
              <a:rPr lang="en-CA" sz="2400" dirty="0"/>
              <a:t>can </a:t>
            </a:r>
            <a:r>
              <a:rPr lang="en-CA" sz="2400" b="1" dirty="0"/>
              <a:t>ONLY</a:t>
            </a:r>
            <a:r>
              <a:rPr lang="en-CA" sz="2400" dirty="0"/>
              <a:t> occur when light travels from a </a:t>
            </a:r>
            <a:r>
              <a:rPr lang="en-CA" sz="2400" dirty="0" smtClean="0"/>
              <a:t>more </a:t>
            </a:r>
            <a:r>
              <a:rPr lang="en-CA" sz="2400" dirty="0"/>
              <a:t>dense medium to a less </a:t>
            </a:r>
            <a:r>
              <a:rPr lang="en-CA" sz="2400" dirty="0" smtClean="0"/>
              <a:t>dense medium</a:t>
            </a:r>
            <a:endParaRPr lang="en-CA" sz="2400" dirty="0"/>
          </a:p>
          <a:p>
            <a:pPr marL="342900" indent="-342900">
              <a:buFont typeface="Arial" pitchFamily="34" charset="0"/>
              <a:buChar char="•"/>
              <a:defRPr/>
            </a:pPr>
            <a:r>
              <a:rPr lang="en-CA" sz="2400" dirty="0"/>
              <a:t>no longer any refraction and just reflection.</a:t>
            </a:r>
          </a:p>
          <a:p>
            <a:pPr marL="82296" indent="0">
              <a:buNone/>
              <a:defRPr/>
            </a:pPr>
            <a:endParaRPr lang="en-CA" sz="2400" i="1" dirty="0"/>
          </a:p>
          <a:p>
            <a:pPr marL="82296" indent="0">
              <a:buNone/>
              <a:defRPr/>
            </a:pPr>
            <a:endParaRPr lang="en-CA" sz="2400" i="1" dirty="0"/>
          </a:p>
        </p:txBody>
      </p:sp>
    </p:spTree>
    <p:extLst>
      <p:ext uri="{BB962C8B-B14F-4D97-AF65-F5344CB8AC3E}">
        <p14:creationId xmlns:p14="http://schemas.microsoft.com/office/powerpoint/2010/main" val="96852262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Total Internal Reflection</a:t>
            </a:r>
            <a:endParaRPr lang="en-CA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2060848"/>
            <a:ext cx="3672408" cy="36450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2060848"/>
            <a:ext cx="3600400" cy="36450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7673749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</TotalTime>
  <Words>437</Words>
  <Application>Microsoft Macintosh PowerPoint</Application>
  <PresentationFormat>On-screen Show (4:3)</PresentationFormat>
  <Paragraphs>51</Paragraphs>
  <Slides>14</Slides>
  <Notes>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Office Theme</vt:lpstr>
      <vt:lpstr>Partial Reflection &amp; Total Internal Reflection</vt:lpstr>
      <vt:lpstr>PowerPoint Presentation</vt:lpstr>
      <vt:lpstr>Partial Reflection and Refraction</vt:lpstr>
      <vt:lpstr>Partial Reflection and Refraction</vt:lpstr>
      <vt:lpstr>PowerPoint Presentation</vt:lpstr>
      <vt:lpstr>Rearview Mirror</vt:lpstr>
      <vt:lpstr>Total Internal Reflection</vt:lpstr>
      <vt:lpstr>Total Internal Reflection</vt:lpstr>
      <vt:lpstr>Total Internal Reflection</vt:lpstr>
      <vt:lpstr>Glass Prisms</vt:lpstr>
      <vt:lpstr>Applications of Total Internal Reflection</vt:lpstr>
      <vt:lpstr>Applications – Optical Fibers</vt:lpstr>
      <vt:lpstr>Applications – Fibre Optics</vt:lpstr>
      <vt:lpstr>Review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Partial Reflection &amp; Total Internal Reflection</dc:title>
  <dc:creator>rubina khan</dc:creator>
  <cp:lastModifiedBy>rubina khan</cp:lastModifiedBy>
  <cp:revision>11</cp:revision>
  <dcterms:created xsi:type="dcterms:W3CDTF">2017-10-30T09:32:41Z</dcterms:created>
  <dcterms:modified xsi:type="dcterms:W3CDTF">2017-10-30T13:50:30Z</dcterms:modified>
</cp:coreProperties>
</file>